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73" r:id="rId9"/>
    <p:sldId id="282" r:id="rId10"/>
    <p:sldId id="283" r:id="rId11"/>
    <p:sldId id="285" r:id="rId12"/>
    <p:sldId id="286" r:id="rId13"/>
    <p:sldId id="284" r:id="rId14"/>
    <p:sldId id="276" r:id="rId15"/>
    <p:sldId id="28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101"/>
    <a:srgbClr val="640101"/>
    <a:srgbClr val="D9D0C9"/>
    <a:srgbClr val="C5C6C9"/>
    <a:srgbClr val="D2D2D2"/>
    <a:srgbClr val="DBDBDB"/>
    <a:srgbClr val="D5D5D5"/>
    <a:srgbClr val="D6D7D6"/>
    <a:srgbClr val="DDDDDD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 autoAdjust="0"/>
    <p:restoredTop sz="90831" autoAdjust="0"/>
  </p:normalViewPr>
  <p:slideViewPr>
    <p:cSldViewPr snapToGrid="0" snapToObjects="1">
      <p:cViewPr varScale="1">
        <p:scale>
          <a:sx n="97" d="100"/>
          <a:sy n="97" d="100"/>
        </p:scale>
        <p:origin x="-24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798C1-B87B-4F05-BA53-802F4C8DCD70}" type="datetimeFigureOut">
              <a:rPr lang="fr-CH" smtClean="0"/>
              <a:t>02.10.14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99B65-E864-483A-BEDF-CB1767E4DB1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132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1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6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2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5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3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5B3C3-E93F-8042-856A-53BC889FF1F2}" type="datetimeFigureOut">
              <a:rPr lang="en-US" smtClean="0"/>
              <a:pPr/>
              <a:t>02.10.14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0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2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6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" y="3844634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Wanting and Liking in Human Ventral Striatum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66700" y="6734872"/>
            <a:ext cx="8610600" cy="1524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66700" y="0"/>
            <a:ext cx="8610600" cy="1524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07445" y="5162743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5729" y="5298591"/>
            <a:ext cx="7092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Project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970248"/>
            <a:ext cx="8610600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Procedure (details)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2 (in the scanner: PIT)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15463" y="5526841"/>
            <a:ext cx="34606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20 s (12 + 8 ITI) per stimulation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Mini blocks of three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73658" y="5506073"/>
            <a:ext cx="51906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6 Mini blocks of 3 for each condition 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(CS+ CS- Baseline)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54 stimulations in total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60" y="2488974"/>
            <a:ext cx="773496" cy="8508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55" y="2488974"/>
            <a:ext cx="773496" cy="85084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170" y="2488974"/>
            <a:ext cx="773496" cy="85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78265" y="3396353"/>
            <a:ext cx="7284202" cy="635963"/>
            <a:chOff x="1211151" y="3295787"/>
            <a:chExt cx="6572590" cy="635963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211151" y="3585369"/>
              <a:ext cx="90404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100340" y="3330798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089578" y="3330798"/>
              <a:ext cx="90404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982857" y="3330798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982857" y="3585369"/>
              <a:ext cx="1231556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199561" y="3330799"/>
              <a:ext cx="0" cy="25828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188799" y="3330798"/>
              <a:ext cx="90404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082078" y="3330799"/>
              <a:ext cx="0" cy="25828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082078" y="3585369"/>
              <a:ext cx="742082" cy="3716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5815025" y="3330801"/>
              <a:ext cx="0" cy="25828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804263" y="3330800"/>
              <a:ext cx="90404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697542" y="3330801"/>
              <a:ext cx="0" cy="25828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708304" y="3580473"/>
              <a:ext cx="90404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sosceles Triangle 73"/>
            <p:cNvSpPr/>
            <p:nvPr/>
          </p:nvSpPr>
          <p:spPr>
            <a:xfrm rot="5400000">
              <a:off x="7654399" y="3492592"/>
              <a:ext cx="87288" cy="171397"/>
            </a:xfrm>
            <a:prstGeom prst="triangle">
              <a:avLst/>
            </a:prstGeom>
            <a:solidFill>
              <a:schemeClr val="tx1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25937" y="3589085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12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51261" y="3623973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12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19853" y="3623973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12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321303" y="3295787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12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211649" y="3295787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4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181183" y="2683565"/>
            <a:ext cx="10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+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04456" y="2683565"/>
            <a:ext cx="107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+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86" y="4195832"/>
            <a:ext cx="735805" cy="8510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325" y="4195832"/>
            <a:ext cx="735805" cy="8510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156" y="4195832"/>
            <a:ext cx="735805" cy="85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1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0101"/>
                </a:solidFill>
                <a:latin typeface="Helvetica Neue Light"/>
                <a:cs typeface="Helvetica Neue Light"/>
              </a:rPr>
              <a:t>Procedure (details)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2 (in the scanner: odor)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0855" y="5419542"/>
            <a:ext cx="34606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20 s (2 + 18 ITI) per stimulation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Mini blocks of three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5358" y="5400759"/>
            <a:ext cx="493921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6 Mini blocks of 3 for each condition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 (chocolate neutral control)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54 stimulations in total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6917" y="3849675"/>
            <a:ext cx="8278338" cy="645625"/>
            <a:chOff x="1028087" y="3720740"/>
            <a:chExt cx="7011745" cy="64562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28087" y="4021418"/>
              <a:ext cx="1316146" cy="1819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344233" y="3781328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44233" y="3781328"/>
              <a:ext cx="239427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583660" y="3766847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83660" y="4025134"/>
              <a:ext cx="1682588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27183" y="4025134"/>
              <a:ext cx="440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9368" y="4058588"/>
              <a:ext cx="59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35676" y="3743963"/>
              <a:ext cx="940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 </a:t>
              </a:r>
              <a:r>
                <a:rPr lang="en-US" sz="1400" dirty="0" smtClean="0">
                  <a:latin typeface="Helvetica Neue"/>
                  <a:cs typeface="Helvetica Neue"/>
                </a:rPr>
                <a:t>20</a:t>
              </a:r>
              <a:r>
                <a:rPr lang="en-US" sz="1400" dirty="0" smtClean="0">
                  <a:latin typeface="Helvetica Neue"/>
                  <a:cs typeface="Helvetica Neue"/>
                </a:rPr>
                <a:t> </a:t>
              </a:r>
              <a:r>
                <a:rPr lang="en-US" sz="1400" dirty="0" smtClean="0">
                  <a:latin typeface="Helvetica Neue"/>
                  <a:cs typeface="Helvetica Neue"/>
                </a:rPr>
                <a:t>s - ? </a:t>
              </a:r>
            </a:p>
            <a:p>
              <a:endParaRPr lang="en-US" sz="1400" dirty="0">
                <a:latin typeface="Helvetica Neue"/>
                <a:cs typeface="Helvetica Neue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266248" y="3781328"/>
              <a:ext cx="0" cy="258286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66248" y="3781328"/>
              <a:ext cx="239427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505675" y="3766847"/>
              <a:ext cx="0" cy="258286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505675" y="3998195"/>
              <a:ext cx="1692411" cy="26939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638721" y="3743963"/>
              <a:ext cx="940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 </a:t>
              </a:r>
              <a:r>
                <a:rPr lang="en-US" sz="1400" dirty="0" smtClean="0">
                  <a:latin typeface="Helvetica Neue"/>
                  <a:cs typeface="Helvetica Neue"/>
                </a:rPr>
                <a:t>20</a:t>
              </a:r>
              <a:r>
                <a:rPr lang="en-US" sz="1400" dirty="0" smtClean="0">
                  <a:latin typeface="Helvetica Neue"/>
                  <a:cs typeface="Helvetica Neue"/>
                </a:rPr>
                <a:t> </a:t>
              </a:r>
              <a:r>
                <a:rPr lang="en-US" sz="1400" dirty="0" smtClean="0">
                  <a:latin typeface="Helvetica Neue"/>
                  <a:cs typeface="Helvetica Neue"/>
                </a:rPr>
                <a:t>s - ? </a:t>
              </a:r>
            </a:p>
            <a:p>
              <a:endParaRPr lang="en-US" sz="1400" dirty="0">
                <a:latin typeface="Helvetica Neue"/>
                <a:cs typeface="Helvetica Neue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6184586" y="3758105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184586" y="3758105"/>
              <a:ext cx="239427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24013" y="3743624"/>
              <a:ext cx="0" cy="258285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424013" y="3998195"/>
              <a:ext cx="1447689" cy="3716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776029" y="3720740"/>
              <a:ext cx="940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 </a:t>
              </a:r>
              <a:r>
                <a:rPr lang="en-US" sz="1400" dirty="0" smtClean="0">
                  <a:latin typeface="Helvetica Neue"/>
                  <a:cs typeface="Helvetica Neue"/>
                </a:rPr>
                <a:t>20 s </a:t>
              </a:r>
              <a:r>
                <a:rPr lang="en-US" sz="1400" dirty="0" smtClean="0">
                  <a:latin typeface="Helvetica Neue"/>
                  <a:cs typeface="Helvetica Neue"/>
                </a:rPr>
                <a:t>- ? </a:t>
              </a:r>
            </a:p>
            <a:p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46671" y="4016390"/>
              <a:ext cx="440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 Neue"/>
                  <a:cs typeface="Helvetica Neue"/>
                </a:rPr>
                <a:t>2 s</a:t>
              </a:r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7910490" y="3911387"/>
              <a:ext cx="87288" cy="171397"/>
            </a:xfrm>
            <a:prstGeom prst="triangle">
              <a:avLst/>
            </a:prstGeom>
            <a:solidFill>
              <a:schemeClr val="tx1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loud Callout 36"/>
          <p:cNvSpPr/>
          <p:nvPr/>
        </p:nvSpPr>
        <p:spPr>
          <a:xfrm>
            <a:off x="1854733" y="3325271"/>
            <a:ext cx="498619" cy="341701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Callout 37"/>
          <p:cNvSpPr/>
          <p:nvPr/>
        </p:nvSpPr>
        <p:spPr>
          <a:xfrm>
            <a:off x="4105985" y="3347761"/>
            <a:ext cx="498619" cy="341701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/>
          <p:cNvSpPr/>
          <p:nvPr/>
        </p:nvSpPr>
        <p:spPr>
          <a:xfrm>
            <a:off x="6490116" y="3307849"/>
            <a:ext cx="498619" cy="341701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92429" y="3233704"/>
            <a:ext cx="1166425" cy="394509"/>
            <a:chOff x="2592429" y="3233704"/>
            <a:chExt cx="1166425" cy="394509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22726" y="3584848"/>
              <a:ext cx="898141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116731" y="3541481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92429" y="3233704"/>
              <a:ext cx="116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Pleasantness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02524" y="3307849"/>
            <a:ext cx="1166425" cy="394509"/>
            <a:chOff x="4902524" y="3307849"/>
            <a:chExt cx="1166425" cy="394509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032821" y="3658993"/>
              <a:ext cx="898141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426826" y="3615626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902524" y="3307849"/>
              <a:ext cx="116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Pleasantness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33160" y="3315828"/>
            <a:ext cx="1166425" cy="394509"/>
            <a:chOff x="7233160" y="3315828"/>
            <a:chExt cx="1166425" cy="394509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7363457" y="3666972"/>
              <a:ext cx="898141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7757462" y="3623605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233160" y="3315828"/>
              <a:ext cx="116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Pleasantness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65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32204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Planned Analysis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46000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0855" y="3898606"/>
            <a:ext cx="3527999" cy="460007"/>
            <a:chOff x="5043802" y="963634"/>
            <a:chExt cx="3527999" cy="652217"/>
          </a:xfrm>
        </p:grpSpPr>
        <p:sp>
          <p:nvSpPr>
            <p:cNvPr id="15" name="Rounded Rectangle 14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Hedonic Pleasure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7423" y="1932381"/>
            <a:ext cx="85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Within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423" y="2787016"/>
            <a:ext cx="1171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Between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22059" y="1932381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CS+_p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6446" y="1932381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CS-_p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1" name="Straight Connector 20"/>
          <p:cNvCxnSpPr>
            <a:endCxn id="19" idx="3"/>
          </p:cNvCxnSpPr>
          <p:nvPr/>
        </p:nvCxnSpPr>
        <p:spPr>
          <a:xfrm>
            <a:off x="3634434" y="2101658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22059" y="2839799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CS+_p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26446" y="2839799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CS-_p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7" name="Straight Connector 26"/>
          <p:cNvCxnSpPr>
            <a:endCxn id="25" idx="3"/>
          </p:cNvCxnSpPr>
          <p:nvPr/>
        </p:nvCxnSpPr>
        <p:spPr>
          <a:xfrm>
            <a:off x="3634434" y="3009076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26963" y="2852683"/>
            <a:ext cx="183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Behavioral PIT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69564" y="2859966"/>
            <a:ext cx="5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423" y="4974410"/>
            <a:ext cx="85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Within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7423" y="5829045"/>
            <a:ext cx="1171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Between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22059" y="4974410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Chocolate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26446" y="4974410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Neutral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9" name="Straight Connector 38"/>
          <p:cNvCxnSpPr>
            <a:endCxn id="37" idx="3"/>
          </p:cNvCxnSpPr>
          <p:nvPr/>
        </p:nvCxnSpPr>
        <p:spPr>
          <a:xfrm>
            <a:off x="3634434" y="5143687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22059" y="5881828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Chocolate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26446" y="5881828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Neutral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42" name="Straight Connector 41"/>
          <p:cNvCxnSpPr>
            <a:endCxn id="40" idx="3"/>
          </p:cNvCxnSpPr>
          <p:nvPr/>
        </p:nvCxnSpPr>
        <p:spPr>
          <a:xfrm>
            <a:off x="3634434" y="6051105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26963" y="5894712"/>
            <a:ext cx="245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Behavioral Pleasantness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69564" y="5901995"/>
            <a:ext cx="5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5" name="Cloud Callout 44"/>
          <p:cNvSpPr/>
          <p:nvPr/>
        </p:nvSpPr>
        <p:spPr>
          <a:xfrm>
            <a:off x="3570972" y="3884502"/>
            <a:ext cx="655474" cy="460007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228" y="1081535"/>
            <a:ext cx="773496" cy="8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Planning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03087" y="1764482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2" y="1054309"/>
              <a:ext cx="3132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Project for Ethical Committee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54725" y="1764482"/>
            <a:ext cx="3527999" cy="737006"/>
            <a:chOff x="5043802" y="963634"/>
            <a:chExt cx="3527999" cy="737006"/>
          </a:xfrm>
        </p:grpSpPr>
        <p:sp>
          <p:nvSpPr>
            <p:cNvPr id="30" name="Rounded Rectangle 29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9863" y="1054309"/>
              <a:ext cx="290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Behavioral Pilot (N = 10</a:t>
              </a:r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)  ??????</a:t>
              </a:r>
              <a:endParaRPr lang="en-US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3087" y="4611940"/>
            <a:ext cx="3527999" cy="652217"/>
            <a:chOff x="5043802" y="963634"/>
            <a:chExt cx="3527999" cy="652217"/>
          </a:xfrm>
        </p:grpSpPr>
        <p:sp>
          <p:nvSpPr>
            <p:cNvPr id="33" name="Rounded Rectangle 3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BBL meeting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3087" y="5760672"/>
            <a:ext cx="3527999" cy="652217"/>
            <a:chOff x="5043802" y="963634"/>
            <a:chExt cx="3527999" cy="652217"/>
          </a:xfrm>
        </p:grpSpPr>
        <p:sp>
          <p:nvSpPr>
            <p:cNvPr id="42" name="Rounded Rectangle 41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Data collection</a:t>
              </a:r>
            </a:p>
          </p:txBody>
        </p:sp>
      </p:grpSp>
      <p:sp>
        <p:nvSpPr>
          <p:cNvPr id="44" name="Down Arrow 43"/>
          <p:cNvSpPr/>
          <p:nvPr/>
        </p:nvSpPr>
        <p:spPr>
          <a:xfrm>
            <a:off x="7876963" y="2572455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583887" y="3130749"/>
            <a:ext cx="34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Extinction ( 6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  <a:sym typeface="Wingdings"/>
              </a:rPr>
              <a:t> 18)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86830" y="3712030"/>
            <a:ext cx="34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  <a:sym typeface="Wingdings"/>
              </a:rPr>
              <a:t>2 days Protocol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83128" y="3709138"/>
            <a:ext cx="60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0101"/>
                </a:solidFill>
                <a:latin typeface="Helvetica Neue Black Condensed"/>
                <a:cs typeface="Helvetica Neue Black Condensed"/>
                <a:sym typeface="Wingdings"/>
              </a:rPr>
              <a:t>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83128" y="3130749"/>
            <a:ext cx="60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00101"/>
                </a:solidFill>
                <a:latin typeface="Helvetica Neue Black Condensed"/>
                <a:cs typeface="Helvetica Neue Black Condensed"/>
                <a:sym typeface="Wingding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891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5128892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Thank you for your attention</a:t>
            </a:r>
            <a:endParaRPr lang="en-US" sz="4000" b="1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28600" y="6737683"/>
            <a:ext cx="8610600" cy="1512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28600" y="0"/>
            <a:ext cx="8610600" cy="1512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pic>
        <p:nvPicPr>
          <p:cNvPr id="2" name="Picture 1" descr="flower_girl_smell_breath_69996_2560x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444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20648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0101"/>
                </a:solidFill>
                <a:latin typeface="Helvetica Neue Light"/>
                <a:cs typeface="Helvetica Neue Light"/>
              </a:rPr>
              <a:t>Procedure (details)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771" y="1088092"/>
            <a:ext cx="3527999" cy="652217"/>
            <a:chOff x="5122975" y="-4148257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122975" y="-4148257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86612" y="-400928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2 (in the scanner: odor)</a:t>
              </a: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129796" y="4948640"/>
            <a:ext cx="4496899" cy="9476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5407" y="3326661"/>
            <a:ext cx="1417006" cy="10469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7102" y="3696921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42572" y="4424971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90451" y="3515671"/>
            <a:ext cx="1417006" cy="104694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413849" y="3911467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643599" y="3695399"/>
            <a:ext cx="1417006" cy="10469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201274" y="4079391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07761" y="3850131"/>
            <a:ext cx="1417006" cy="10469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955972" y="4256191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2379891" y="5784179"/>
            <a:ext cx="869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Time (s)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1" name="Down Arrow 50"/>
          <p:cNvSpPr/>
          <p:nvPr/>
        </p:nvSpPr>
        <p:spPr>
          <a:xfrm>
            <a:off x="1542056" y="2912992"/>
            <a:ext cx="247472" cy="454600"/>
          </a:xfrm>
          <a:prstGeom prst="downArrow">
            <a:avLst>
              <a:gd name="adj1" fmla="val 22069"/>
              <a:gd name="adj2" fmla="val 52993"/>
            </a:avLst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209689" y="4007189"/>
            <a:ext cx="1417006" cy="104694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816042" y="4457101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4069778" y="4186816"/>
            <a:ext cx="1417005" cy="10469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643404" y="4528970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932160" y="4344464"/>
            <a:ext cx="1417006" cy="104694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5149030" y="5011962"/>
            <a:ext cx="793126" cy="706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717063" y="4983710"/>
            <a:ext cx="0" cy="70623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76830" y="4465087"/>
            <a:ext cx="88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Liking 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791775" y="4515255"/>
            <a:ext cx="1417005" cy="1046945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6446130" y="4905326"/>
            <a:ext cx="293613" cy="30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680294" y="4682182"/>
            <a:ext cx="1417006" cy="104694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949926" y="5404388"/>
            <a:ext cx="561948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270752" y="5369075"/>
            <a:ext cx="0" cy="70623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46299" y="4814683"/>
            <a:ext cx="880465" cy="22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Intensity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519846" y="4906510"/>
            <a:ext cx="1417005" cy="1046946"/>
            <a:chOff x="7101337" y="5237055"/>
            <a:chExt cx="1740222" cy="1285752"/>
          </a:xfrm>
        </p:grpSpPr>
        <p:sp>
          <p:nvSpPr>
            <p:cNvPr id="68" name="Rectangle 67"/>
            <p:cNvSpPr/>
            <p:nvPr/>
          </p:nvSpPr>
          <p:spPr>
            <a:xfrm>
              <a:off x="7101337" y="5237055"/>
              <a:ext cx="1740222" cy="128575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820297" y="5684099"/>
              <a:ext cx="360586" cy="376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586691" y="6034564"/>
            <a:ext cx="1624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14.5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– (x + y)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20333" y="4651544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74257" y="4803944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78054" y="4956344"/>
            <a:ext cx="508398" cy="33855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1.5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437641" y="5109074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68080" y="5297910"/>
            <a:ext cx="950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0.8/1.2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49118" y="5418320"/>
            <a:ext cx="467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x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58611" y="5647904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0.5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828392" y="5896308"/>
            <a:ext cx="50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y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08" name="Down Arrow 107"/>
          <p:cNvSpPr/>
          <p:nvPr/>
        </p:nvSpPr>
        <p:spPr>
          <a:xfrm>
            <a:off x="3140621" y="2912992"/>
            <a:ext cx="221572" cy="790832"/>
          </a:xfrm>
          <a:prstGeom prst="downArrow">
            <a:avLst>
              <a:gd name="adj1" fmla="val 22069"/>
              <a:gd name="adj2" fmla="val 52993"/>
            </a:avLst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381605" y="2328216"/>
            <a:ext cx="1156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Open Valve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110887" y="2328216"/>
            <a:ext cx="1156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Close Valve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11" name="Right Brace 110"/>
          <p:cNvSpPr/>
          <p:nvPr/>
        </p:nvSpPr>
        <p:spPr>
          <a:xfrm rot="16200000">
            <a:off x="2541836" y="1420203"/>
            <a:ext cx="155706" cy="1660319"/>
          </a:xfrm>
          <a:prstGeom prst="rightBrace">
            <a:avLst>
              <a:gd name="adj1" fmla="val 39916"/>
              <a:gd name="adj2" fmla="val 49140"/>
            </a:avLst>
          </a:prstGeom>
          <a:ln w="38100" cmpd="sng">
            <a:solidFill>
              <a:srgbClr val="7001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337739" y="1757010"/>
            <a:ext cx="1156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2.5 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055207" y="64172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Pichon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al., (in prep)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546746" y="6045606"/>
            <a:ext cx="508398" cy="33855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692855" y="3409164"/>
            <a:ext cx="0" cy="235025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3488" y="3561564"/>
            <a:ext cx="0" cy="235025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250830" y="3713964"/>
            <a:ext cx="0" cy="235025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957167" y="4033484"/>
            <a:ext cx="0" cy="235025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6696922" y="4353004"/>
            <a:ext cx="0" cy="235025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95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Concepts</a:t>
            </a:r>
            <a:r>
              <a:rPr lang="en-US" sz="4000" dirty="0" smtClean="0">
                <a:solidFill>
                  <a:srgbClr val="700101"/>
                </a:solidFill>
                <a:latin typeface="Helvetica Neue Medium"/>
                <a:cs typeface="Helvetica Neue Medium"/>
              </a:rPr>
              <a:t> 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Operationalization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0288" y="3150663"/>
            <a:ext cx="1819498" cy="774060"/>
            <a:chOff x="3833733" y="2498727"/>
            <a:chExt cx="2470027" cy="400110"/>
          </a:xfrm>
        </p:grpSpPr>
        <p:sp>
          <p:nvSpPr>
            <p:cNvPr id="7" name="Rounded Rectangle 6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3733" y="2498728"/>
              <a:ext cx="2470027" cy="3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Wanting</a:t>
              </a:r>
            </a:p>
            <a:p>
              <a:pPr algn="ctr"/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Effort </a:t>
              </a:r>
              <a:r>
                <a:rPr lang="en-US" i="1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before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0288" y="3982639"/>
            <a:ext cx="1708272" cy="791752"/>
            <a:chOff x="3833733" y="3124309"/>
            <a:chExt cx="2319035" cy="400110"/>
          </a:xfrm>
        </p:grpSpPr>
        <p:sp>
          <p:nvSpPr>
            <p:cNvPr id="10" name="Rounded Rectangle 9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733" y="3124309"/>
              <a:ext cx="2319035" cy="34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Liking</a:t>
              </a:r>
            </a:p>
            <a:p>
              <a:pPr algn="ctr"/>
              <a:r>
                <a:rPr lang="en-US" i="1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Pleasure </a:t>
              </a:r>
              <a:r>
                <a:rPr lang="en-US" i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during</a:t>
              </a:r>
              <a:endParaRPr lang="en-US" i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2941" y="3049254"/>
            <a:ext cx="2559348" cy="1861008"/>
            <a:chOff x="404241" y="2967379"/>
            <a:chExt cx="3195888" cy="400110"/>
          </a:xfrm>
        </p:grpSpPr>
        <p:sp>
          <p:nvSpPr>
            <p:cNvPr id="13" name="Rounded Rectangle 12"/>
            <p:cNvSpPr/>
            <p:nvPr/>
          </p:nvSpPr>
          <p:spPr>
            <a:xfrm>
              <a:off x="404241" y="2967379"/>
              <a:ext cx="3015376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241" y="2992474"/>
              <a:ext cx="3195888" cy="2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Reward Processing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Berridge &amp; Robinson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(2003). </a:t>
            </a:r>
            <a:r>
              <a:rPr lang="en-US" sz="1000" b="1" i="1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Trends in Neuroscience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49527" y="3157597"/>
            <a:ext cx="1819498" cy="774060"/>
            <a:chOff x="3833733" y="2498727"/>
            <a:chExt cx="2470027" cy="400110"/>
          </a:xfrm>
        </p:grpSpPr>
        <p:sp>
          <p:nvSpPr>
            <p:cNvPr id="38" name="Rounded Rectangle 37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3733" y="2498727"/>
              <a:ext cx="2470027" cy="20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61623" y="3985408"/>
            <a:ext cx="1708272" cy="832540"/>
            <a:chOff x="3833733" y="3103697"/>
            <a:chExt cx="2319035" cy="420722"/>
          </a:xfrm>
        </p:grpSpPr>
        <p:sp>
          <p:nvSpPr>
            <p:cNvPr id="41" name="Rounded Rectangle 40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3733" y="3103697"/>
              <a:ext cx="2319035" cy="35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Orofacial expressions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78513" y="3153322"/>
            <a:ext cx="1819498" cy="774060"/>
            <a:chOff x="3833733" y="2498727"/>
            <a:chExt cx="2470027" cy="400110"/>
          </a:xfrm>
        </p:grpSpPr>
        <p:sp>
          <p:nvSpPr>
            <p:cNvPr id="44" name="Rounded Rectangle 43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3733" y="2498727"/>
              <a:ext cx="2470027" cy="20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Human-PIT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90609" y="3981133"/>
            <a:ext cx="1708272" cy="832540"/>
            <a:chOff x="3833733" y="3103697"/>
            <a:chExt cx="2319035" cy="420722"/>
          </a:xfrm>
        </p:grpSpPr>
        <p:sp>
          <p:nvSpPr>
            <p:cNvPr id="47" name="Rounded Rectangle 46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Hedonic experience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865972" y="2131465"/>
            <a:ext cx="1844280" cy="3327005"/>
          </a:xfrm>
          <a:prstGeom prst="roundRect">
            <a:avLst/>
          </a:prstGeom>
          <a:noFill/>
          <a:ln w="38100" cmpd="sng">
            <a:solidFill>
              <a:srgbClr val="7001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010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903947" y="2131465"/>
            <a:ext cx="1854785" cy="3327005"/>
          </a:xfrm>
          <a:prstGeom prst="roundRect">
            <a:avLst/>
          </a:prstGeom>
          <a:noFill/>
          <a:ln w="38100" cmpd="sng">
            <a:solidFill>
              <a:srgbClr val="7001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010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930133" y="2337639"/>
            <a:ext cx="1728833" cy="628952"/>
            <a:chOff x="404241" y="2942944"/>
            <a:chExt cx="3195888" cy="400110"/>
          </a:xfrm>
        </p:grpSpPr>
        <p:sp>
          <p:nvSpPr>
            <p:cNvPr id="57" name="Rounded Rectangle 56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2762" y="2339055"/>
            <a:ext cx="1728833" cy="628952"/>
            <a:chOff x="404241" y="2942944"/>
            <a:chExt cx="3195888" cy="400110"/>
          </a:xfrm>
        </p:grpSpPr>
        <p:sp>
          <p:nvSpPr>
            <p:cNvPr id="69" name="Rounded Rectangle 68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Animals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9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9515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PIT with odors</a:t>
            </a: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Journal of Neuroscience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117946"/>
            <a:ext cx="3305703" cy="652217"/>
            <a:chOff x="347164" y="2967379"/>
            <a:chExt cx="4952265" cy="400110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40" y="2992474"/>
              <a:ext cx="4352411" cy="15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093188"/>
            <a:ext cx="3527999" cy="652217"/>
            <a:chOff x="5043802" y="963634"/>
            <a:chExt cx="3527999" cy="652217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 with Olfactory Reward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84367" y="1827661"/>
            <a:ext cx="3515266" cy="1202779"/>
            <a:chOff x="5284367" y="1827661"/>
            <a:chExt cx="3515266" cy="1202779"/>
          </a:xfrm>
        </p:grpSpPr>
        <p:grpSp>
          <p:nvGrpSpPr>
            <p:cNvPr id="25" name="Group 24"/>
            <p:cNvGrpSpPr/>
            <p:nvPr/>
          </p:nvGrpSpPr>
          <p:grpSpPr>
            <a:xfrm>
              <a:off x="5284367" y="1827661"/>
              <a:ext cx="3515266" cy="1202779"/>
              <a:chOff x="5043802" y="1732174"/>
              <a:chExt cx="3515266" cy="120277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043802" y="1751694"/>
                <a:ext cx="3515266" cy="118325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802" y="1732174"/>
                <a:ext cx="3515266" cy="1156829"/>
              </a:xfrm>
              <a:prstGeom prst="rect">
                <a:avLst/>
              </a:prstGeom>
              <a:effectLst/>
            </p:spPr>
          </p:pic>
        </p:grpSp>
        <p:sp>
          <p:nvSpPr>
            <p:cNvPr id="28" name="Rectangle 27"/>
            <p:cNvSpPr/>
            <p:nvPr/>
          </p:nvSpPr>
          <p:spPr>
            <a:xfrm>
              <a:off x="5284367" y="1847181"/>
              <a:ext cx="3515266" cy="118325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8778" y="1838500"/>
            <a:ext cx="3263900" cy="1181100"/>
            <a:chOff x="608778" y="1838500"/>
            <a:chExt cx="3263900" cy="1181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778" y="1838500"/>
              <a:ext cx="3263900" cy="118110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608778" y="1869741"/>
              <a:ext cx="3160524" cy="113514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68582" y="3168123"/>
            <a:ext cx="3537418" cy="1524000"/>
            <a:chOff x="5268582" y="3168123"/>
            <a:chExt cx="3537418" cy="1524000"/>
          </a:xfrm>
        </p:grpSpPr>
        <p:grpSp>
          <p:nvGrpSpPr>
            <p:cNvPr id="24" name="Group 23"/>
            <p:cNvGrpSpPr/>
            <p:nvPr/>
          </p:nvGrpSpPr>
          <p:grpSpPr>
            <a:xfrm>
              <a:off x="5278001" y="3168123"/>
              <a:ext cx="3527999" cy="1524000"/>
              <a:chOff x="5043802" y="3116573"/>
              <a:chExt cx="3527999" cy="152400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043802" y="3116573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802" y="3116573"/>
                <a:ext cx="3527999" cy="118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5133" y="4102355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245" y="4102355"/>
                <a:ext cx="436388" cy="504739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5268582" y="3168123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36020" y="4874734"/>
            <a:ext cx="3539527" cy="1525418"/>
            <a:chOff x="5236020" y="4874734"/>
            <a:chExt cx="3539527" cy="1525418"/>
          </a:xfrm>
        </p:grpSpPr>
        <p:grpSp>
          <p:nvGrpSpPr>
            <p:cNvPr id="23" name="Group 22"/>
            <p:cNvGrpSpPr/>
            <p:nvPr/>
          </p:nvGrpSpPr>
          <p:grpSpPr>
            <a:xfrm>
              <a:off x="5236020" y="4876152"/>
              <a:ext cx="3528000" cy="1524000"/>
              <a:chOff x="4950249" y="4831344"/>
              <a:chExt cx="3528000" cy="15240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962984" y="4831344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0249" y="4851810"/>
                <a:ext cx="3528000" cy="1160826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863" y="5815970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4975" y="5815970"/>
                <a:ext cx="436388" cy="504739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7227455" y="4863355"/>
                <a:ext cx="1096818" cy="828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5260281" y="4874734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9578" y="3168123"/>
            <a:ext cx="3162300" cy="1524000"/>
            <a:chOff x="659578" y="3168123"/>
            <a:chExt cx="3162300" cy="1524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578" y="3168123"/>
              <a:ext cx="3162300" cy="1524000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659578" y="3168123"/>
              <a:ext cx="3128774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7828" y="4876152"/>
            <a:ext cx="3225800" cy="1524000"/>
            <a:chOff x="627828" y="4876152"/>
            <a:chExt cx="3225800" cy="1524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828" y="4876152"/>
              <a:ext cx="3225800" cy="1524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640528" y="4876152"/>
              <a:ext cx="3147824" cy="1493966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15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9515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</a:t>
            </a:r>
            <a:r>
              <a:rPr lang="en-US" sz="4000" b="1" dirty="0" smtClean="0">
                <a:solidFill>
                  <a:srgbClr val="700101"/>
                </a:solidFill>
                <a:latin typeface="Helvetica Neue"/>
                <a:cs typeface="Helvetica Neue"/>
              </a:rPr>
              <a:t>P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IT with odors</a:t>
            </a: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Journal of Neuroscience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201914"/>
            <a:ext cx="3305703" cy="687238"/>
            <a:chOff x="347164" y="2967379"/>
            <a:chExt cx="4952266" cy="421594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39" y="2992474"/>
              <a:ext cx="4895191" cy="39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Pavlovian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177156"/>
            <a:ext cx="3527999" cy="652217"/>
            <a:chOff x="5043802" y="963634"/>
            <a:chExt cx="3527999" cy="652217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969520"/>
              <a:ext cx="290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Pavlovian with Olfactory Reward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72" y="3643528"/>
            <a:ext cx="2839163" cy="234332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28875" y="3535035"/>
            <a:ext cx="3484216" cy="2420334"/>
            <a:chOff x="5268582" y="3426542"/>
            <a:chExt cx="3484216" cy="24203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582" y="3426542"/>
              <a:ext cx="3484216" cy="242033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389049" y="3535035"/>
              <a:ext cx="453144" cy="3483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44068" y="3740902"/>
              <a:ext cx="1764459" cy="4747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791" y="3629878"/>
              <a:ext cx="1903639" cy="58573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284367" y="1866677"/>
            <a:ext cx="3515266" cy="1203935"/>
            <a:chOff x="5284367" y="1866677"/>
            <a:chExt cx="3515266" cy="1203935"/>
          </a:xfrm>
        </p:grpSpPr>
        <p:grpSp>
          <p:nvGrpSpPr>
            <p:cNvPr id="25" name="Group 24"/>
            <p:cNvGrpSpPr/>
            <p:nvPr/>
          </p:nvGrpSpPr>
          <p:grpSpPr>
            <a:xfrm>
              <a:off x="5284367" y="1866677"/>
              <a:ext cx="3515266" cy="1202779"/>
              <a:chOff x="5043802" y="1732174"/>
              <a:chExt cx="3515266" cy="120277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043802" y="1751694"/>
                <a:ext cx="3515266" cy="118325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3802" y="1732174"/>
                <a:ext cx="3515266" cy="1156829"/>
              </a:xfrm>
              <a:prstGeom prst="rect">
                <a:avLst/>
              </a:prstGeom>
              <a:effectLst/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5284367" y="1887353"/>
              <a:ext cx="3515266" cy="118325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8778" y="1877516"/>
            <a:ext cx="3263900" cy="1181100"/>
            <a:chOff x="608778" y="1877516"/>
            <a:chExt cx="3263900" cy="1181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778" y="1877516"/>
              <a:ext cx="3263900" cy="118110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608778" y="1909913"/>
              <a:ext cx="3160524" cy="113514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21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9515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89887" y="3831138"/>
            <a:ext cx="2380987" cy="2391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P</a:t>
            </a:r>
            <a:r>
              <a:rPr lang="en-US" sz="4000" b="1" dirty="0" smtClean="0">
                <a:solidFill>
                  <a:srgbClr val="700101"/>
                </a:solidFill>
                <a:latin typeface="Helvetica Neue"/>
                <a:cs typeface="Helvetica Neue"/>
              </a:rPr>
              <a:t>I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 with odors</a:t>
            </a: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Journal of Neuroscience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201914"/>
            <a:ext cx="3305703" cy="687238"/>
            <a:chOff x="347164" y="2967379"/>
            <a:chExt cx="4952265" cy="421594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40" y="2992474"/>
              <a:ext cx="4352410" cy="39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Instrumental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177156"/>
            <a:ext cx="3527999" cy="680262"/>
            <a:chOff x="5043802" y="963634"/>
            <a:chExt cx="3527999" cy="680262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997565"/>
              <a:ext cx="290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Instrumental with Olfactory Reward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52" y="3819218"/>
            <a:ext cx="2399480" cy="2300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79" y="3831138"/>
            <a:ext cx="2240893" cy="239183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268582" y="2036752"/>
            <a:ext cx="3537418" cy="1525635"/>
            <a:chOff x="5268582" y="2036752"/>
            <a:chExt cx="3537418" cy="1525635"/>
          </a:xfrm>
        </p:grpSpPr>
        <p:grpSp>
          <p:nvGrpSpPr>
            <p:cNvPr id="23" name="Group 22"/>
            <p:cNvGrpSpPr/>
            <p:nvPr/>
          </p:nvGrpSpPr>
          <p:grpSpPr>
            <a:xfrm>
              <a:off x="5278001" y="2038387"/>
              <a:ext cx="3527999" cy="1524000"/>
              <a:chOff x="5043802" y="3116573"/>
              <a:chExt cx="3527999" cy="15240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043802" y="3116573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802" y="3116573"/>
                <a:ext cx="3527999" cy="1188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5133" y="4102355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245" y="4102355"/>
                <a:ext cx="436388" cy="504739"/>
              </a:xfrm>
              <a:prstGeom prst="rect">
                <a:avLst/>
              </a:prstGeom>
            </p:spPr>
          </p:pic>
        </p:grpSp>
        <p:sp>
          <p:nvSpPr>
            <p:cNvPr id="39" name="Rectangle 38"/>
            <p:cNvSpPr/>
            <p:nvPr/>
          </p:nvSpPr>
          <p:spPr>
            <a:xfrm>
              <a:off x="5268582" y="2036752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9578" y="2036752"/>
            <a:ext cx="3162300" cy="1525635"/>
            <a:chOff x="659578" y="2036752"/>
            <a:chExt cx="3162300" cy="152563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9578" y="2038387"/>
              <a:ext cx="3162300" cy="15240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59578" y="2036752"/>
              <a:ext cx="3128774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9515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P</a:t>
            </a:r>
            <a:r>
              <a:rPr lang="en-US" sz="4000" dirty="0" smtClean="0">
                <a:solidFill>
                  <a:srgbClr val="700101"/>
                </a:solidFill>
                <a:latin typeface="Helvetica Neue"/>
                <a:cs typeface="Helvetica Neue"/>
              </a:rPr>
              <a:t>I</a:t>
            </a:r>
            <a:r>
              <a:rPr lang="en-US" sz="4000" b="1" dirty="0" smtClean="0">
                <a:solidFill>
                  <a:srgbClr val="700101"/>
                </a:solidFill>
                <a:latin typeface="Helvetica Neue"/>
                <a:cs typeface="Helvetica Neue"/>
              </a:rPr>
              <a:t>T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 with odors</a:t>
            </a:r>
          </a:p>
        </p:txBody>
      </p: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Journal of Neuroscience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201914"/>
            <a:ext cx="3305703" cy="687238"/>
            <a:chOff x="347164" y="2967379"/>
            <a:chExt cx="4952265" cy="421594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40" y="2992474"/>
              <a:ext cx="4352410" cy="39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Transfer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177156"/>
            <a:ext cx="3527999" cy="680262"/>
            <a:chOff x="5043802" y="963634"/>
            <a:chExt cx="3527999" cy="680262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997565"/>
              <a:ext cx="290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Transfer with Olfactory Reward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5229881" y="2038235"/>
            <a:ext cx="3515265" cy="152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46" y="2058701"/>
            <a:ext cx="3528000" cy="11608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60" y="3022861"/>
            <a:ext cx="436388" cy="5047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72" y="3022861"/>
            <a:ext cx="436388" cy="50473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494352" y="2070246"/>
            <a:ext cx="1096818" cy="828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97" y="3769786"/>
            <a:ext cx="2795669" cy="2705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765398" y="3769787"/>
            <a:ext cx="2719740" cy="2705100"/>
            <a:chOff x="5765398" y="3769787"/>
            <a:chExt cx="2719740" cy="2705100"/>
          </a:xfrm>
        </p:grpSpPr>
        <p:sp>
          <p:nvSpPr>
            <p:cNvPr id="17" name="Rectangle 16"/>
            <p:cNvSpPr/>
            <p:nvPr/>
          </p:nvSpPr>
          <p:spPr>
            <a:xfrm>
              <a:off x="5765398" y="3769787"/>
              <a:ext cx="2719740" cy="270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3148" y="3804117"/>
              <a:ext cx="2513218" cy="2534338"/>
            </a:xfrm>
            <a:prstGeom prst="rect">
              <a:avLst/>
            </a:prstGeom>
          </p:spPr>
        </p:pic>
      </p:grpSp>
      <p:sp>
        <p:nvSpPr>
          <p:cNvPr id="38" name="Rectangle 37"/>
          <p:cNvSpPr/>
          <p:nvPr/>
        </p:nvSpPr>
        <p:spPr>
          <a:xfrm>
            <a:off x="5229881" y="2032142"/>
            <a:ext cx="3515266" cy="1524000"/>
          </a:xfrm>
          <a:prstGeom prst="rect">
            <a:avLst/>
          </a:prstGeom>
          <a:noFill/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6974" y="2033560"/>
            <a:ext cx="3225800" cy="1528675"/>
            <a:chOff x="566974" y="2033560"/>
            <a:chExt cx="3225800" cy="152867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6974" y="2038235"/>
              <a:ext cx="3225800" cy="1524000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568148" y="2033560"/>
              <a:ext cx="3147824" cy="1493966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6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Neural Networks (VS)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0288" y="3150663"/>
            <a:ext cx="1819498" cy="774060"/>
            <a:chOff x="3833733" y="2498727"/>
            <a:chExt cx="2470027" cy="400110"/>
          </a:xfrm>
        </p:grpSpPr>
        <p:sp>
          <p:nvSpPr>
            <p:cNvPr id="7" name="Rounded Rectangle 6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3733" y="2498728"/>
              <a:ext cx="2470027" cy="3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Wanting</a:t>
              </a:r>
            </a:p>
            <a:p>
              <a:pPr algn="ctr"/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Effort </a:t>
              </a:r>
              <a:r>
                <a:rPr lang="en-US" i="1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before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0288" y="3982639"/>
            <a:ext cx="1708272" cy="791752"/>
            <a:chOff x="3833733" y="3124309"/>
            <a:chExt cx="2319035" cy="400110"/>
          </a:xfrm>
        </p:grpSpPr>
        <p:sp>
          <p:nvSpPr>
            <p:cNvPr id="10" name="Rounded Rectangle 9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3733" y="3124309"/>
              <a:ext cx="2319035" cy="34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Liking</a:t>
              </a:r>
            </a:p>
            <a:p>
              <a:pPr algn="ctr"/>
              <a:r>
                <a:rPr lang="en-US" i="1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Pleasure </a:t>
              </a:r>
              <a:r>
                <a:rPr lang="en-US" i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during</a:t>
              </a:r>
              <a:endParaRPr lang="en-US" i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2941" y="3049254"/>
            <a:ext cx="2559348" cy="1861008"/>
            <a:chOff x="404241" y="2967379"/>
            <a:chExt cx="3195888" cy="400110"/>
          </a:xfrm>
        </p:grpSpPr>
        <p:sp>
          <p:nvSpPr>
            <p:cNvPr id="13" name="Rounded Rectangle 12"/>
            <p:cNvSpPr/>
            <p:nvPr/>
          </p:nvSpPr>
          <p:spPr>
            <a:xfrm>
              <a:off x="404241" y="2967379"/>
              <a:ext cx="3015376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241" y="2992474"/>
              <a:ext cx="3195888" cy="2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Reward Processing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Baliki</a:t>
            </a: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 (2013). Journal of Neuroscience (for human NAcc parceling)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49527" y="3157597"/>
            <a:ext cx="1819498" cy="774060"/>
            <a:chOff x="3833733" y="2498727"/>
            <a:chExt cx="2470027" cy="400110"/>
          </a:xfrm>
        </p:grpSpPr>
        <p:sp>
          <p:nvSpPr>
            <p:cNvPr id="38" name="Rounded Rectangle 37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3733" y="2498727"/>
              <a:ext cx="2470027" cy="365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</a:t>
              </a:r>
            </a:p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core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61623" y="3985408"/>
            <a:ext cx="1708272" cy="832540"/>
            <a:chOff x="3833733" y="3103697"/>
            <a:chExt cx="2319035" cy="420722"/>
          </a:xfrm>
        </p:grpSpPr>
        <p:sp>
          <p:nvSpPr>
            <p:cNvPr id="41" name="Rounded Rectangle 40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Hotspot NAcc shell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78513" y="3153322"/>
            <a:ext cx="1819498" cy="774060"/>
            <a:chOff x="3833733" y="2498727"/>
            <a:chExt cx="2470027" cy="400110"/>
          </a:xfrm>
        </p:grpSpPr>
        <p:sp>
          <p:nvSpPr>
            <p:cNvPr id="44" name="Rounded Rectangle 43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3733" y="2498727"/>
              <a:ext cx="2470027" cy="365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 caudal and medial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90609" y="3981133"/>
            <a:ext cx="1708272" cy="832540"/>
            <a:chOff x="3833733" y="3103697"/>
            <a:chExt cx="2319035" cy="420722"/>
          </a:xfrm>
        </p:grpSpPr>
        <p:sp>
          <p:nvSpPr>
            <p:cNvPr id="47" name="Rounded Rectangle 46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 rostral and lateral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6903947" y="3049255"/>
            <a:ext cx="1854785" cy="2017018"/>
          </a:xfrm>
          <a:prstGeom prst="roundRect">
            <a:avLst/>
          </a:prstGeom>
          <a:noFill/>
          <a:ln w="38100" cmpd="sng">
            <a:solidFill>
              <a:srgbClr val="7001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010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930133" y="2337639"/>
            <a:ext cx="1728833" cy="628952"/>
            <a:chOff x="404241" y="2942944"/>
            <a:chExt cx="3195888" cy="400110"/>
          </a:xfrm>
        </p:grpSpPr>
        <p:sp>
          <p:nvSpPr>
            <p:cNvPr id="57" name="Rounded Rectangle 56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2762" y="2339055"/>
            <a:ext cx="1728833" cy="628952"/>
            <a:chOff x="404241" y="2942944"/>
            <a:chExt cx="3195888" cy="400110"/>
          </a:xfrm>
        </p:grpSpPr>
        <p:sp>
          <p:nvSpPr>
            <p:cNvPr id="69" name="Rounded Rectangle 68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Animals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233349" y="5624567"/>
            <a:ext cx="327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High-resolution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7572334" y="5192229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4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Procedure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1 (outside the scanner)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40274" y="3324835"/>
            <a:ext cx="3527999" cy="1524000"/>
            <a:chOff x="240274" y="3324835"/>
            <a:chExt cx="3527999" cy="1524000"/>
          </a:xfrm>
        </p:grpSpPr>
        <p:grpSp>
          <p:nvGrpSpPr>
            <p:cNvPr id="17" name="Group 16"/>
            <p:cNvGrpSpPr/>
            <p:nvPr/>
          </p:nvGrpSpPr>
          <p:grpSpPr>
            <a:xfrm>
              <a:off x="240274" y="3324835"/>
              <a:ext cx="3527999" cy="1524000"/>
              <a:chOff x="5043802" y="3116573"/>
              <a:chExt cx="3527999" cy="1524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043802" y="3116573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3802" y="3116573"/>
                <a:ext cx="3527999" cy="1188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5133" y="4102355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245" y="4102355"/>
                <a:ext cx="436388" cy="504739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253007" y="3324835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46640" y="1984373"/>
            <a:ext cx="3521633" cy="1202779"/>
            <a:chOff x="246640" y="1984373"/>
            <a:chExt cx="3521633" cy="1202779"/>
          </a:xfrm>
        </p:grpSpPr>
        <p:sp>
          <p:nvSpPr>
            <p:cNvPr id="15" name="Rectangle 14"/>
            <p:cNvSpPr/>
            <p:nvPr/>
          </p:nvSpPr>
          <p:spPr>
            <a:xfrm>
              <a:off x="246640" y="2003893"/>
              <a:ext cx="3515266" cy="118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40" y="1984373"/>
              <a:ext cx="3515266" cy="1156829"/>
            </a:xfrm>
            <a:prstGeom prst="rect">
              <a:avLst/>
            </a:prstGeom>
            <a:effectLst/>
          </p:spPr>
        </p:pic>
        <p:sp>
          <p:nvSpPr>
            <p:cNvPr id="33" name="Rectangle 32"/>
            <p:cNvSpPr/>
            <p:nvPr/>
          </p:nvSpPr>
          <p:spPr>
            <a:xfrm>
              <a:off x="253007" y="2008335"/>
              <a:ext cx="3515266" cy="1178817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6640" y="5095249"/>
            <a:ext cx="3521633" cy="1183259"/>
            <a:chOff x="246640" y="5095249"/>
            <a:chExt cx="3521633" cy="1183259"/>
          </a:xfrm>
        </p:grpSpPr>
        <p:sp>
          <p:nvSpPr>
            <p:cNvPr id="31" name="Rectangle 30"/>
            <p:cNvSpPr/>
            <p:nvPr/>
          </p:nvSpPr>
          <p:spPr>
            <a:xfrm>
              <a:off x="253007" y="5095249"/>
              <a:ext cx="3515266" cy="118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640" y="5095249"/>
              <a:ext cx="3515266" cy="1178817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01605" y="5352585"/>
              <a:ext cx="774590" cy="600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64688" y="5352585"/>
              <a:ext cx="774590" cy="600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631902" y="5798634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676717" y="5798634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025907" y="5755267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2163312" y="5758987"/>
              <a:ext cx="1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626640" y="5447490"/>
              <a:ext cx="830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Intensity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1605" y="5447490"/>
              <a:ext cx="830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Familiarity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47" name="Down Arrow 46"/>
          <p:cNvSpPr/>
          <p:nvPr/>
        </p:nvSpPr>
        <p:spPr>
          <a:xfrm rot="16200000">
            <a:off x="4086250" y="5445342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/>
          <p:cNvSpPr/>
          <p:nvPr/>
        </p:nvSpPr>
        <p:spPr>
          <a:xfrm>
            <a:off x="4106218" y="1942338"/>
            <a:ext cx="558294" cy="2975394"/>
          </a:xfrm>
          <a:prstGeom prst="rightBrace">
            <a:avLst>
              <a:gd name="adj1" fmla="val 39916"/>
              <a:gd name="adj2" fmla="val 50734"/>
            </a:avLst>
          </a:prstGeom>
          <a:ln w="38100" cmpd="sng">
            <a:solidFill>
              <a:srgbClr val="7001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216186" y="3141942"/>
            <a:ext cx="309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Check leanings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18262" y="5308990"/>
            <a:ext cx="3739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Select neutral odor and check on chocolate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068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Procedure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6640" y="2003893"/>
            <a:ext cx="3515266" cy="11832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2 (in the scanner)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24571" y="5090807"/>
            <a:ext cx="3515266" cy="11832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53007" y="2008335"/>
            <a:ext cx="3515266" cy="1178817"/>
          </a:xfrm>
          <a:prstGeom prst="rect">
            <a:avLst/>
          </a:prstGeom>
          <a:noFill/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46640" y="5095249"/>
            <a:ext cx="3515266" cy="1178817"/>
          </a:xfrm>
          <a:prstGeom prst="rect">
            <a:avLst/>
          </a:prstGeom>
          <a:noFill/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4950" y="5352585"/>
            <a:ext cx="994435" cy="60092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456247" y="5352585"/>
            <a:ext cx="1000539" cy="60092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31902" y="5798634"/>
            <a:ext cx="538976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76717" y="5798634"/>
            <a:ext cx="538976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25907" y="5755267"/>
            <a:ext cx="0" cy="86732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2163312" y="5758987"/>
            <a:ext cx="1" cy="86732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26640" y="5447490"/>
            <a:ext cx="83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Intensity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4950" y="5447490"/>
            <a:ext cx="1081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Pleasantness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47" name="Down Arrow 46"/>
          <p:cNvSpPr/>
          <p:nvPr/>
        </p:nvSpPr>
        <p:spPr>
          <a:xfrm rot="16200000">
            <a:off x="5192632" y="2262013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741920" y="2288211"/>
            <a:ext cx="346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Reminder + Partial Extinction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68231" y="2242045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5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8231" y="3848952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18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68231" y="5425373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18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0" y="2089129"/>
            <a:ext cx="1081297" cy="1052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24" y="2078180"/>
            <a:ext cx="1000249" cy="1108972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46640" y="3350734"/>
            <a:ext cx="3528000" cy="1524000"/>
            <a:chOff x="4950249" y="4831344"/>
            <a:chExt cx="3528000" cy="1524000"/>
          </a:xfrm>
        </p:grpSpPr>
        <p:sp>
          <p:nvSpPr>
            <p:cNvPr id="39" name="Rectangle 38"/>
            <p:cNvSpPr/>
            <p:nvPr/>
          </p:nvSpPr>
          <p:spPr>
            <a:xfrm>
              <a:off x="4962984" y="4831344"/>
              <a:ext cx="3515265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0249" y="4851810"/>
              <a:ext cx="3528000" cy="116082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9863" y="5815970"/>
              <a:ext cx="436388" cy="50473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975" y="5815970"/>
              <a:ext cx="436388" cy="50473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7227455" y="4863355"/>
              <a:ext cx="1096818" cy="828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270901" y="3349316"/>
            <a:ext cx="3515266" cy="1524000"/>
          </a:xfrm>
          <a:prstGeom prst="rect">
            <a:avLst/>
          </a:prstGeom>
          <a:noFill/>
          <a:ln w="19050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16200000">
            <a:off x="5192632" y="3868920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1920" y="3662352"/>
            <a:ext cx="346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PIT (18 trials*CS)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CS+; CS-; Baseline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6" name="Down Arrow 55"/>
          <p:cNvSpPr/>
          <p:nvPr/>
        </p:nvSpPr>
        <p:spPr>
          <a:xfrm rot="16200000">
            <a:off x="5192632" y="5442165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741920" y="5355157"/>
            <a:ext cx="346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Pleasure (18 trials*odor)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Choco; neutral; Control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6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7725</TotalTime>
  <Words>509</Words>
  <Application>Microsoft Macintosh PowerPoint</Application>
  <PresentationFormat>On-screen Show (4:3)</PresentationFormat>
  <Paragraphs>160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admin</dc:creator>
  <cp:lastModifiedBy>admin admin</cp:lastModifiedBy>
  <cp:revision>141</cp:revision>
  <dcterms:created xsi:type="dcterms:W3CDTF">2014-06-18T07:03:45Z</dcterms:created>
  <dcterms:modified xsi:type="dcterms:W3CDTF">2014-10-06T08:14:58Z</dcterms:modified>
</cp:coreProperties>
</file>